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4"/>
    <p:sldMasterId id="2147483694" r:id="rId5"/>
    <p:sldMasterId id="2147483709" r:id="rId6"/>
  </p:sldMasterIdLst>
  <p:notesMasterIdLst>
    <p:notesMasterId r:id="rId32"/>
  </p:notesMasterIdLst>
  <p:handoutMasterIdLst>
    <p:handoutMasterId r:id="rId33"/>
  </p:handout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3" r:id="rId29"/>
    <p:sldId id="281" r:id="rId30"/>
    <p:sldId id="282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7580" autoAdjust="0"/>
  </p:normalViewPr>
  <p:slideViewPr>
    <p:cSldViewPr>
      <p:cViewPr>
        <p:scale>
          <a:sx n="100" d="100"/>
          <a:sy n="100" d="100"/>
        </p:scale>
        <p:origin x="1880" y="568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 smtClean="0">
                <a:latin typeface="Arial" pitchFamily="34" charset="0"/>
                <a:cs typeface="Arial" pitchFamily="34" charset="0"/>
              </a:rPr>
              <a:t>Visual Studio Live! Las Vegas 2016</a:t>
            </a:r>
            <a:endParaRPr lang="en-US" sz="13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0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png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  <a:cs typeface="+mn-cs"/>
              </a:rPr>
              <a:t>Kevin E Ford</a:t>
            </a:r>
            <a:endParaRPr lang="en-US" sz="2800" b="1" dirty="0">
              <a:solidFill>
                <a:schemeClr val="tx1">
                  <a:lumMod val="6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Mobile Practice Lead</a:t>
            </a:r>
          </a:p>
          <a:p>
            <a:pPr algn="r">
              <a:defRPr/>
            </a:pPr>
            <a:r>
              <a:rPr lang="en-US" sz="2400" b="1" dirty="0" err="1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Magenic</a:t>
            </a:r>
            <a:endParaRPr lang="en-US" sz="2400" b="1" dirty="0" smtClean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Level: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Introductory</a:t>
            </a:r>
            <a:endParaRPr lang="en-US" sz="2000" dirty="0">
              <a:solidFill>
                <a:schemeClr val="tx1">
                  <a:lumMod val="65000"/>
                </a:schemeClr>
              </a:solidFill>
              <a:latin typeface="Arial" charset="0"/>
            </a:endParaRP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chemeClr val="tx1"/>
                </a:solidFill>
                <a:effectLst/>
              </a:rPr>
              <a:t>Building Modern Mobile Apps Native Android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2602632" cy="857250"/>
          </a:xfrm>
        </p:spPr>
        <p:txBody>
          <a:bodyPr>
            <a:normAutofit/>
          </a:bodyPr>
          <a:lstStyle/>
          <a:p>
            <a:r>
              <a:rPr lang="en-US" dirty="0"/>
              <a:t>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12" y="216522"/>
            <a:ext cx="3677312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2" y="1203598"/>
            <a:ext cx="28479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3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Activities and Intents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71800" y="1981200"/>
            <a:ext cx="3200400" cy="685800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293179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76600" y="2133600"/>
            <a:ext cx="2590800" cy="381000"/>
          </a:xfrm>
          <a:prstGeom prst="rect">
            <a:avLst/>
          </a:prstGeom>
          <a:solidFill>
            <a:srgbClr val="A01420"/>
          </a:solidFill>
          <a:ln w="25400" cap="flat" cmpd="sng" algn="ctr">
            <a:solidFill>
              <a:srgbClr val="A0142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Activity 1</a:t>
            </a:r>
          </a:p>
        </p:txBody>
      </p:sp>
    </p:spTree>
    <p:extLst>
      <p:ext uri="{BB962C8B-B14F-4D97-AF65-F5344CB8AC3E}">
        <p14:creationId xmlns:p14="http://schemas.microsoft.com/office/powerpoint/2010/main" val="50334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Android Foundational Concepts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27635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Layouts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94254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0873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76351"/>
            <a:ext cx="420241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3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087" y="1184670"/>
            <a:ext cx="2540000" cy="187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87" y="819150"/>
            <a:ext cx="2295413" cy="36385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619987" y="1184670"/>
            <a:ext cx="0" cy="304800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1387" y="3013470"/>
            <a:ext cx="2295413" cy="0"/>
          </a:xfrm>
          <a:prstGeom prst="straightConnector1">
            <a:avLst/>
          </a:prstGeom>
          <a:ln w="857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Linear Layout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Relative Layout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087" y="1152920"/>
            <a:ext cx="2540000" cy="187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387" y="820935"/>
            <a:ext cx="2573225" cy="37754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619987" y="2466814"/>
            <a:ext cx="1711214" cy="1733550"/>
          </a:xfrm>
          <a:prstGeom prst="ellipse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" y="2608738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87" y="1152920"/>
            <a:ext cx="2540000" cy="187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372" y="608488"/>
            <a:ext cx="2405254" cy="42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6" grpId="1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Layouts with Adapters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3080" y="1896704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Grid 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84670"/>
            <a:ext cx="2540000" cy="187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333" y="742950"/>
            <a:ext cx="2258080" cy="394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120" y="1184670"/>
            <a:ext cx="2540000" cy="187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453" y="1063230"/>
            <a:ext cx="204597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0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Controls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3165587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1814945"/>
            <a:ext cx="3165587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EditText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27174"/>
            <a:ext cx="4254500" cy="237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199" y="2472087"/>
            <a:ext cx="3165587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CheckBox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111447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RadioButton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741426"/>
            <a:ext cx="316558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3165585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37" y="1101062"/>
            <a:ext cx="7839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Phones vs. Tablets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Single Binary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199" y="1814945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True Differentiation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Through Resources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179475"/>
            <a:ext cx="2971800" cy="33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5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038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 Strings, Layouts, images,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0600" y="1184670"/>
            <a:ext cx="4038601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Vary Based on Several Factors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29201" y="1832296"/>
            <a:ext cx="3810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Language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43056" y="2479922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Resolution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1" y="3122208"/>
            <a:ext cx="38100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832296"/>
            <a:ext cx="40385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Controlled by Directory Stricture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67"/>
            <a:ext cx="4342683" cy="126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01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925887" cy="1021556"/>
          </a:xfrm>
        </p:spPr>
        <p:txBody>
          <a:bodyPr/>
          <a:lstStyle/>
          <a:p>
            <a:r>
              <a:rPr lang="en-US" sz="3200" dirty="0" smtClean="0"/>
              <a:t>Kevin Ford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3697287" cy="112514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KevinF@magenic.com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@Bowman74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windingroadway.blogspot.com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https://github.com/Bowman74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3000" y="3305176"/>
            <a:ext cx="39258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rPr>
              <a:t>Brent Edwards</a:t>
            </a:r>
            <a:endParaRPr lang="en-US" sz="3200" dirty="0">
              <a:solidFill>
                <a:srgbClr val="002060"/>
              </a:solidFill>
              <a:latin typeface="Arial Bold" pitchFamily="-72" charset="0"/>
              <a:ea typeface="ＭＳ Ｐゴシック" pitchFamily="-72" charset="-128"/>
              <a:cs typeface="ＭＳ Ｐゴシック" pitchFamily="-72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953000" y="2180036"/>
            <a:ext cx="3697287" cy="11251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BrentE@magenic.com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brentledwards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www.brentedwards.net</a:t>
            </a:r>
            <a:endParaRPr lang="en-US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brentedwards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Android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63228"/>
            <a:ext cx="2016224" cy="374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491630"/>
            <a:ext cx="6141345" cy="26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to Azure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Gradle</a:t>
            </a:r>
            <a:r>
              <a:rPr lang="en-US" dirty="0" smtClean="0"/>
              <a:t> Compile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799" y="1809750"/>
            <a:ext cx="38861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com.microsoft.azure:azure-mobile-android:3.0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199" y="2472087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Async</a:t>
            </a:r>
            <a:r>
              <a:rPr lang="en-US" dirty="0" smtClean="0"/>
              <a:t> done via </a:t>
            </a:r>
            <a:r>
              <a:rPr lang="en-US" dirty="0" err="1" smtClean="0"/>
              <a:t>ListenableFuture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9" y="3111447"/>
            <a:ext cx="41147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Json</a:t>
            </a:r>
            <a:r>
              <a:rPr lang="en-US" dirty="0" smtClean="0"/>
              <a:t> handling via </a:t>
            </a:r>
            <a:r>
              <a:rPr lang="en-US" dirty="0" err="1" smtClean="0"/>
              <a:t>GSon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184670"/>
            <a:ext cx="4038600" cy="11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2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Authentication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06323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public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ListenableFuture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authenticate (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MobileServiceAuthenticationProvider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provider) {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ListenableFuture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&lt;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MobileServiceUser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&gt;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userFuture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=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networkSerice.getClient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().login(provider);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final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MobileServiceAuthenticationProvider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requestedProvider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= provider;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final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SettableFuture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result =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SettableFuture.create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Futures.addCallback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userFuture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, new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FutureCallback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&lt;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MobileServiceUser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&gt;() {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@Override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public void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onSuccess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MobileServiceUser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user) {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    // Do Success Code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   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result.set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(null);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}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/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@Override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public void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onFailure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Throwable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t) {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    </a:t>
            </a:r>
            <a:r>
              <a:rPr lang="en-US" sz="1200" dirty="0" err="1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result.setException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(t);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    }</a:t>
            </a:r>
            <a:b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</a:b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cs typeface="+mn-cs"/>
              </a:rPr>
              <a:t>    });</a:t>
            </a:r>
          </a:p>
          <a:p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1" y="2419350"/>
            <a:ext cx="1962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18467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targeting Android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809750"/>
            <a:ext cx="8229598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latest 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199" y="2434158"/>
            <a:ext cx="82296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Already know Java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199" y="3059238"/>
            <a:ext cx="82295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Want a very stable Android development environment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725432"/>
            <a:ext cx="8229597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third party tools designed for native toolsets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2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184670"/>
            <a:ext cx="53340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Excellent Choice For Android </a:t>
            </a:r>
            <a:r>
              <a:rPr lang="en-US" smtClean="0"/>
              <a:t>Only Environment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809750"/>
            <a:ext cx="5333999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Improved Development Performance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2434158"/>
            <a:ext cx="53340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Compile and Deploy Times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199" y="3059238"/>
            <a:ext cx="5333999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Cross Platform Sharing Opportunities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3725432"/>
            <a:ext cx="5333998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Always can use the latest Android APIs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1" y="4389052"/>
            <a:ext cx="5333997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Develop on Windows and OSX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322" y="1184670"/>
            <a:ext cx="31282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5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Tasks Source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85950"/>
            <a:ext cx="82296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GitHub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2144"/>
            <a:ext cx="82296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brentedwards</a:t>
            </a:r>
            <a:r>
              <a:rPr lang="en-US" dirty="0"/>
              <a:t>/</a:t>
            </a:r>
            <a:r>
              <a:rPr lang="en-US" dirty="0" err="1"/>
              <a:t>MobileTasks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What is Native Android Development?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373902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63230"/>
            <a:ext cx="4114800" cy="517920"/>
          </a:xfrm>
          <a:prstGeom prst="rect">
            <a:avLst/>
          </a:prstGeom>
          <a:solidFill>
            <a:srgbClr val="EC2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Created by Google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29424"/>
            <a:ext cx="4114800" cy="517920"/>
          </a:xfrm>
          <a:prstGeom prst="rect">
            <a:avLst/>
          </a:prstGeom>
          <a:solidFill>
            <a:srgbClr val="DB2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Android beta SDK Launched Nov. 2007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395618"/>
            <a:ext cx="4114800" cy="517920"/>
          </a:xfrm>
          <a:prstGeom prst="rect">
            <a:avLst/>
          </a:prstGeom>
          <a:solidFill>
            <a:srgbClr val="C41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 Version by Sep 2008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059238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Versions use named based theme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725432"/>
            <a:ext cx="4114800" cy="517920"/>
          </a:xfrm>
          <a:prstGeom prst="rect">
            <a:avLst/>
          </a:prstGeom>
          <a:solidFill>
            <a:srgbClr val="AF1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Studio Stable Released Dec 2014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07208"/>
            <a:ext cx="1676400" cy="44102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1" y="4389052"/>
            <a:ext cx="4114799" cy="517920"/>
          </a:xfrm>
          <a:prstGeom prst="rect">
            <a:avLst/>
          </a:prstGeom>
          <a:solidFill>
            <a:srgbClr val="8A1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is the Primary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Android </a:t>
            </a:r>
            <a:r>
              <a:rPr lang="en-US" dirty="0" smtClean="0"/>
              <a:t>IDEs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0" y="1563638"/>
            <a:ext cx="2454166" cy="24541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36" y="1563638"/>
            <a:ext cx="2735607" cy="245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563638"/>
            <a:ext cx="2449145" cy="2449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5946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There are a lot of moving parts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0" y="1491630"/>
            <a:ext cx="1762758" cy="164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515742"/>
            <a:ext cx="2493823" cy="160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4" y="1516691"/>
            <a:ext cx="2160240" cy="1620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5" y="3521818"/>
            <a:ext cx="1512168" cy="1365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1" y="3448730"/>
            <a:ext cx="327636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4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 Options -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1761660"/>
            <a:ext cx="1315275" cy="1188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8" y="1508240"/>
            <a:ext cx="1327273" cy="185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16" y="3003799"/>
            <a:ext cx="2430270" cy="141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1" y="1491630"/>
            <a:ext cx="1121425" cy="186768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4040425" y="1514872"/>
            <a:ext cx="1584177" cy="2016224"/>
          </a:xfrm>
          <a:prstGeom prst="mathMultiply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889" y="142765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 OS </a:t>
            </a:r>
            <a:r>
              <a:rPr lang="en-US" smtClean="0"/>
              <a:t>with HAXM Atom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4602" y="3467519"/>
            <a:ext cx="254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Windows </a:t>
            </a:r>
            <a:r>
              <a:rPr lang="en-US" smtClean="0"/>
              <a:t>with Hyper-V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9CB89F24715D4C80B5CC9C0874DC6F" ma:contentTypeVersion="0" ma:contentTypeDescription="Create a new document." ma:contentTypeScope="" ma:versionID="eb11805da51a53c79fc60d780867cb7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9c45ee31b11e05051fa505d283f9b8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A0B280-3BB9-422C-9C1C-5BD4A5737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3F5999-1790-4546-957A-2F340C1ED3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84A5C-5E41-439F-9C0F-051B3AD410E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</Words>
  <Application>Microsoft Macintosh PowerPoint</Application>
  <PresentationFormat>On-screen Show (16:9)</PresentationFormat>
  <Paragraphs>92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 Bold</vt:lpstr>
      <vt:lpstr>Calibri</vt:lpstr>
      <vt:lpstr>ＭＳ Ｐゴシック</vt:lpstr>
      <vt:lpstr>Times New Roman</vt:lpstr>
      <vt:lpstr>Arial</vt:lpstr>
      <vt:lpstr>Custom Design</vt:lpstr>
      <vt:lpstr>Visual Studio Live! Las Vegas 2017</vt:lpstr>
      <vt:lpstr>1_Custom Design</vt:lpstr>
      <vt:lpstr>PowerPoint Presentation</vt:lpstr>
      <vt:lpstr>Kevin Ford</vt:lpstr>
      <vt:lpstr>Mobile Tasks Source Code</vt:lpstr>
      <vt:lpstr>What is Native Android Development?</vt:lpstr>
      <vt:lpstr>History</vt:lpstr>
      <vt:lpstr>History of Android IDEs</vt:lpstr>
      <vt:lpstr>PowerPoint Presentation</vt:lpstr>
      <vt:lpstr>There are a lot of moving parts</vt:lpstr>
      <vt:lpstr>Emulator Options - Android</vt:lpstr>
      <vt:lpstr>Lifecycle</vt:lpstr>
      <vt:lpstr>Gradle</vt:lpstr>
      <vt:lpstr>Activities and Intents</vt:lpstr>
      <vt:lpstr>Android Foundational Concepts</vt:lpstr>
      <vt:lpstr>Layouts</vt:lpstr>
      <vt:lpstr>Layouts with Adapters</vt:lpstr>
      <vt:lpstr>Common Controls</vt:lpstr>
      <vt:lpstr>Hierarchal</vt:lpstr>
      <vt:lpstr>Phones vs. Tablets</vt:lpstr>
      <vt:lpstr>Resources</vt:lpstr>
      <vt:lpstr>Android Styles</vt:lpstr>
      <vt:lpstr>Connecting to Azure</vt:lpstr>
      <vt:lpstr>Azure Authentication</vt:lpstr>
      <vt:lpstr>When to use</vt:lpstr>
      <vt:lpstr>Conclusion</vt:lpstr>
      <vt:lpstr>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2017-03-13T17:06:11Z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0x0101004A9CB89F24715D4C80B5CC9C0874DC6F</vt:lpwstr>
  </property>
</Properties>
</file>